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57" r:id="rId3"/>
    <p:sldId id="268" r:id="rId4"/>
    <p:sldId id="259" r:id="rId5"/>
    <p:sldId id="326" r:id="rId6"/>
    <p:sldId id="330" r:id="rId7"/>
    <p:sldId id="329" r:id="rId8"/>
    <p:sldId id="327" r:id="rId9"/>
    <p:sldId id="328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DA00D-3C91-446A-B49E-8ADA987366AE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A3815-2E31-42DA-9C1F-669500F7E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DA69781-E4C0-4F77-B230-F909E1F0A177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7057739-4C0C-49E3-BC24-877B4D212AA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D3901EF-8E46-442A-84EC-3F798B8A3097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2A987DB-88C4-47A9-A5BD-FD68A890F543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AC7E4A-ADF6-49EB-AEC2-FCB15EE6495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12FE-1739-4EB1-8F0B-BF7A5B227B39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DB07-A704-4088-A17E-79ABA96F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7A20-4E17-42EA-9541-6275DAF8C92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D1426-AE53-4BE0-9AD1-DF6AEBF07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A9E0-68A7-4EB8-9A75-E35F5D8EB257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A550-124A-48FB-8C81-5808BEDC5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7689-EA03-4DC4-8B5F-82DDF2CFE6B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5353-852D-4424-9F40-527B3E769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BD91-373C-45EA-8E3B-08757ED4F5EA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D542-54BE-4D02-9311-6317DF8C9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CA8A-50EA-4232-A549-E22F70078D16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F378-5124-48AB-BE58-4571975E3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4340-36F5-4519-987D-5F3C20E4EE6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58F7-6E21-4564-88B9-414C0ED3A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72CA-B52D-4296-998B-ED4C7308638C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3B21-C4A5-44B9-9D6E-F59020ECE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48D5-0E42-4306-AA20-6B45E2E1223D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C822-F496-4DDA-90AB-9B7793DF3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A7AC-A33E-4C05-AE15-4F3C1166599D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4B71-261C-4F6D-A384-C7C9E90EF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FA06-25EB-4ACD-A0A8-CAC519D6AEC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A2CD-8095-4E01-BFFE-41F497320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61A21A-9562-4628-AF20-271736273272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D78386-3E99-41D8-BED1-D919595F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25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60591" y="-558609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55" name="Заголовок 1"/>
          <p:cNvSpPr>
            <a:spLocks noGrp="1"/>
          </p:cNvSpPr>
          <p:nvPr>
            <p:ph type="ctrTitle"/>
          </p:nvPr>
        </p:nvSpPr>
        <p:spPr>
          <a:xfrm>
            <a:off x="1258888" y="981075"/>
            <a:ext cx="6337300" cy="4103688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Book Antiqua" pitchFamily="18" charset="0"/>
              </a:rPr>
              <a:t>Развитие устойчивого интереса к познанию через проектно-исследовательскую деятельность.</a:t>
            </a:r>
          </a:p>
        </p:txBody>
      </p:sp>
      <p:sp>
        <p:nvSpPr>
          <p:cNvPr id="2663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4365625"/>
            <a:ext cx="6842125" cy="1150938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Лучникова Т. А. воспитатель МКДОУ-детский сад «Берёзка» с. Рыбное</a:t>
            </a:r>
          </a:p>
        </p:txBody>
      </p:sp>
      <p:pic>
        <p:nvPicPr>
          <p:cNvPr id="2057" name="Рисунок 6" descr="0_8d705_4ec530c8_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2463" y="17463"/>
            <a:ext cx="3411537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6" descr="0_8d705_4ec530c8_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8" y="3632200"/>
            <a:ext cx="3217862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6" descr="0_8d705_4ec530c8_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2463" y="3405188"/>
            <a:ext cx="34448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71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72" name="Рисунок 1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127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484438" y="1628775"/>
            <a:ext cx="5688012" cy="33416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cs typeface="+mn-cs"/>
              </a:rPr>
              <a:t>   Мы провели исследование  влиянии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+mn-cs"/>
              </a:rPr>
              <a:t>«Пепси-колы» на организм человека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+mn-cs"/>
              </a:rPr>
              <a:t>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defRPr/>
            </a:pPr>
            <a:endParaRPr lang="ru-RU" sz="2400" b="1" dirty="0">
              <a:solidFill>
                <a:srgbClr val="C00000"/>
              </a:solidFill>
              <a:latin typeface="Times New Roman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cs typeface="+mn-cs"/>
              </a:rPr>
              <a:t>   (Смотрите презентацию «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cs typeface="+mn-cs"/>
              </a:rPr>
              <a:t>В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cs typeface="+mn-cs"/>
              </a:rPr>
              <a:t>редного влияние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cs typeface="+mn-cs"/>
              </a:rPr>
              <a:t>«Пепси-колы» на организм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cs typeface="+mn-cs"/>
              </a:rPr>
              <a:t>человека».)</a:t>
            </a:r>
            <a:endParaRPr lang="ru-RU" sz="2400" b="1" dirty="0">
              <a:solidFill>
                <a:srgbClr val="0070C0"/>
              </a:solidFill>
              <a:latin typeface="Times New Roman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defRPr/>
            </a:pPr>
            <a:endParaRPr lang="ru-RU" sz="2400" dirty="0">
              <a:solidFill>
                <a:srgbClr val="303030"/>
              </a:solidFill>
              <a:latin typeface="Times New Roman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defRPr/>
            </a:pPr>
            <a:endParaRPr lang="ru-RU" sz="2400" b="1" dirty="0">
              <a:solidFill>
                <a:srgbClr val="C00000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7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655" name="Заголовок 1"/>
          <p:cNvSpPr>
            <a:spLocks noGrp="1"/>
          </p:cNvSpPr>
          <p:nvPr>
            <p:ph type="title"/>
          </p:nvPr>
        </p:nvSpPr>
        <p:spPr>
          <a:xfrm>
            <a:off x="2843213" y="908050"/>
            <a:ext cx="5616575" cy="2089150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latin typeface="Book Antiqua" pitchFamily="18" charset="0"/>
                <a:ea typeface="+mn-ea"/>
                <a:cs typeface="+mn-cs"/>
              </a:rPr>
              <a:t>Экспериментирование </a:t>
            </a:r>
            <a:r>
              <a:rPr lang="ru-RU" sz="3200" dirty="0">
                <a:solidFill>
                  <a:srgbClr val="002060"/>
                </a:solidFill>
                <a:latin typeface="Book Antiqua" pitchFamily="18" charset="0"/>
                <a:ea typeface="+mn-ea"/>
                <a:cs typeface="+mn-cs"/>
              </a:rPr>
              <a:t>– один из способов решения познавательных задач.</a:t>
            </a:r>
            <a:endParaRPr lang="ru-RU" dirty="0" smtClean="0"/>
          </a:p>
        </p:txBody>
      </p:sp>
      <p:sp>
        <p:nvSpPr>
          <p:cNvPr id="27656" name="Объект 2"/>
          <p:cNvSpPr>
            <a:spLocks noGrp="1"/>
          </p:cNvSpPr>
          <p:nvPr>
            <p:ph idx="1"/>
          </p:nvPr>
        </p:nvSpPr>
        <p:spPr>
          <a:xfrm>
            <a:off x="1403350" y="3213100"/>
            <a:ext cx="6697663" cy="25923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  <a:latin typeface="Book Antiqua" pitchFamily="18" charset="0"/>
              </a:rPr>
              <a:t>	</a:t>
            </a:r>
            <a:r>
              <a:rPr lang="ru-RU" smtClean="0">
                <a:solidFill>
                  <a:srgbClr val="002060"/>
                </a:solidFill>
                <a:latin typeface="Book Antiqua" pitchFamily="18" charset="0"/>
              </a:rPr>
              <a:t>	Данная тема легла в основу проекта, который реализуется мной в рамках дополнительного образования через кружок </a:t>
            </a:r>
            <a:r>
              <a:rPr lang="ru-RU" smtClean="0">
                <a:solidFill>
                  <a:srgbClr val="FF0000"/>
                </a:solidFill>
                <a:latin typeface="Book Antiqua" pitchFamily="18" charset="0"/>
              </a:rPr>
              <a:t>«Любознайка». 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740"/>
            <a:ext cx="9089962" cy="683626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3" name="Объект 5"/>
          <p:cNvSpPr>
            <a:spLocks noGrp="1"/>
          </p:cNvSpPr>
          <p:nvPr>
            <p:ph idx="1"/>
          </p:nvPr>
        </p:nvSpPr>
        <p:spPr>
          <a:xfrm>
            <a:off x="539750" y="549275"/>
            <a:ext cx="8064500" cy="1871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Constantia" pitchFamily="18" charset="0"/>
              </a:rPr>
              <a:t>	</a:t>
            </a:r>
            <a:r>
              <a:rPr lang="ru-RU" sz="2400" b="1" smtClean="0">
                <a:solidFill>
                  <a:srgbClr val="FF0000"/>
                </a:solidFill>
                <a:latin typeface="Constantia" pitchFamily="18" charset="0"/>
              </a:rPr>
              <a:t>Цель проекта. </a:t>
            </a:r>
            <a:r>
              <a:rPr lang="ru-RU" sz="2400" smtClean="0">
                <a:solidFill>
                  <a:srgbClr val="002060"/>
                </a:solidFill>
                <a:latin typeface="Constantia" pitchFamily="18" charset="0"/>
              </a:rPr>
              <a:t>Развитие познавательной инициативы детей, умение сравнивать вещи и явления, устанавливать простые связи и отношения между ними, то есть упорядочивать свои представления о мире.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625" y="2852738"/>
            <a:ext cx="8175625" cy="32734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Задачи</a:t>
            </a: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.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Расширять представления детей об окружающем мире через знакомство с простыми физическими свойствами и явлениями. Развивать связную речь детей: побуждать рассуждать, аргументировать, пользоваться речью-доказательством. Вовлекать родителей в совместную деятельность по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экспериментированию.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5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262731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363826" y="-649494"/>
            <a:ext cx="6143668" cy="8871319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27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6994525" cy="12033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entury" pitchFamily="18" charset="0"/>
              </a:rPr>
              <a:t>Этапы.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341438"/>
            <a:ext cx="5511800" cy="38163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</a:rPr>
              <a:t>	</a:t>
            </a:r>
            <a:endParaRPr lang="ru-RU" sz="3600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rgbClr val="0070C0"/>
                </a:solidFill>
                <a:latin typeface="Century" pitchFamily="18" charset="0"/>
              </a:rPr>
              <a:t>Подготовительный</a:t>
            </a:r>
          </a:p>
          <a:p>
            <a:pPr marL="0" indent="0">
              <a:buFont typeface="Arial" charset="0"/>
              <a:buNone/>
              <a:defRPr/>
            </a:pPr>
            <a:endParaRPr lang="ru-RU" sz="3600" dirty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rgbClr val="7030A0"/>
                </a:solidFill>
                <a:latin typeface="Century" pitchFamily="18" charset="0"/>
              </a:rPr>
              <a:t>Реализационный</a:t>
            </a:r>
          </a:p>
          <a:p>
            <a:pPr>
              <a:defRPr/>
            </a:pPr>
            <a:endParaRPr lang="ru-RU" sz="3600" dirty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Century" pitchFamily="18" charset="0"/>
              </a:rPr>
              <a:t>Заключительный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ru-RU" dirty="0">
              <a:solidFill>
                <a:srgbClr val="002060"/>
              </a:solidFill>
              <a:latin typeface="Century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129" name="Рисунок 6" descr="0_8d705_4ec530c8_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2708275"/>
            <a:ext cx="4100512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6" descr="0_8d705_4ec530c8_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-6350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8" y="2960688"/>
            <a:ext cx="5195888" cy="389731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9" y="29278"/>
            <a:ext cx="4622429" cy="3466822"/>
          </a:xfrm>
          <a:prstGeom prst="flowChartDocument">
            <a:avLst/>
          </a:prstGeom>
          <a:ln w="57150"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2100" y="29278"/>
            <a:ext cx="4818796" cy="3614097"/>
          </a:xfrm>
          <a:prstGeom prst="cloud">
            <a:avLst/>
          </a:prstGeom>
          <a:ln w="57150"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872" y="3496100"/>
            <a:ext cx="4327024" cy="3245268"/>
          </a:xfrm>
          <a:prstGeom prst="cloud">
            <a:avLst/>
          </a:prstGeom>
          <a:ln w="57150">
            <a:noFill/>
          </a:ln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Объект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23813"/>
            <a:ext cx="4348162" cy="32607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119" y="1052736"/>
            <a:ext cx="6035532" cy="4525963"/>
          </a:xfrm>
          <a:prstGeom prst="snip2DiagRect">
            <a:avLst/>
          </a:prstGeom>
          <a:ln w="57150"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63634"/>
            <a:ext cx="4392488" cy="3294366"/>
          </a:xfrm>
          <a:prstGeom prst="cloud">
            <a:avLst/>
          </a:prstGeom>
          <a:ln w="57150">
            <a:noFill/>
          </a:ln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128" y="24080"/>
            <a:ext cx="4347872" cy="3260904"/>
          </a:xfrm>
          <a:prstGeom prst="heptagon">
            <a:avLst/>
          </a:prstGeom>
          <a:ln w="57150"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80"/>
            <a:ext cx="3744416" cy="2808312"/>
          </a:xfrm>
          <a:prstGeom prst="trapezoid">
            <a:avLst/>
          </a:prstGeom>
          <a:ln w="57150"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011" y="3438356"/>
            <a:ext cx="4475989" cy="3356992"/>
          </a:xfrm>
          <a:prstGeom prst="decagon">
            <a:avLst/>
          </a:prstGeom>
          <a:ln w="57150"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6570"/>
            <a:ext cx="4351000" cy="3263250"/>
          </a:xfrm>
          <a:prstGeom prst="ellipse">
            <a:avLst/>
          </a:prstGeom>
          <a:ln w="57150">
            <a:noFill/>
          </a:ln>
        </p:spPr>
      </p:pic>
      <p:pic>
        <p:nvPicPr>
          <p:cNvPr id="25" name="Объект 2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214" y="1590253"/>
            <a:ext cx="3551921" cy="2663941"/>
          </a:xfrm>
          <a:prstGeom prst="cloud">
            <a:avLst/>
          </a:prstGeom>
          <a:ln w="57150"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1335" y="18364"/>
            <a:ext cx="4134976" cy="3101232"/>
          </a:xfrm>
          <a:prstGeom prst="flowChartDocument">
            <a:avLst/>
          </a:prstGeom>
          <a:ln w="57150"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66" y="0"/>
            <a:ext cx="4355493" cy="3266620"/>
          </a:xfrm>
          <a:prstGeom prst="flowChartDocument">
            <a:avLst/>
          </a:prstGeom>
          <a:ln w="57150"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92" t="63676" r="30777" b="2879"/>
          <a:stretch>
            <a:fillRect/>
          </a:stretch>
        </p:blipFill>
        <p:spPr bwMode="auto">
          <a:xfrm>
            <a:off x="6040616" y="4193704"/>
            <a:ext cx="2988614" cy="2664296"/>
          </a:xfrm>
          <a:prstGeom prst="cloud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77037"/>
            <a:ext cx="2736304" cy="2052228"/>
          </a:xfrm>
          <a:prstGeom prst="cloud">
            <a:avLst/>
          </a:prstGeom>
          <a:ln w="5715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542" y="2920795"/>
            <a:ext cx="3917967" cy="2938475"/>
          </a:xfrm>
          <a:prstGeom prst="hexagon">
            <a:avLst/>
          </a:prstGeom>
          <a:ln w="57150"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" r="24685"/>
          <a:stretch/>
        </p:blipFill>
        <p:spPr>
          <a:xfrm>
            <a:off x="4572000" y="2489821"/>
            <a:ext cx="2195034" cy="4374433"/>
          </a:xfrm>
          <a:prstGeom prst="cloud">
            <a:avLst/>
          </a:prstGeom>
          <a:ln w="57150">
            <a:noFill/>
          </a:ln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5628117" cy="4221088"/>
          </a:xfrm>
          <a:prstGeom prst="roundRect">
            <a:avLst/>
          </a:prstGeom>
          <a:ln w="57150">
            <a:noFill/>
          </a:ln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552" y="310691"/>
            <a:ext cx="4032448" cy="3023641"/>
          </a:xfrm>
          <a:prstGeom prst="roundRect">
            <a:avLst/>
          </a:prstGeom>
          <a:ln w="57150"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032" y="3398614"/>
            <a:ext cx="4572000" cy="3429000"/>
          </a:xfrm>
          <a:prstGeom prst="cloud">
            <a:avLst/>
          </a:prstGeom>
          <a:ln w="57150">
            <a:noFill/>
          </a:ln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934B21"/>
      </a:dk1>
      <a:lt1>
        <a:sysClr val="window" lastClr="FFFFFF"/>
      </a:lt1>
      <a:dk2>
        <a:srgbClr val="FFF2CB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769</TotalTime>
  <Words>65</Words>
  <Application>Microsoft Office PowerPoint</Application>
  <PresentationFormat>Экран (4:3)</PresentationFormat>
  <Paragraphs>22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Book Antiqua</vt:lpstr>
      <vt:lpstr>Constantia</vt:lpstr>
      <vt:lpstr>Century</vt:lpstr>
      <vt:lpstr>Wingdings</vt:lpstr>
      <vt:lpstr>Times New Roman</vt:lpstr>
      <vt:lpstr>Тема Office</vt:lpstr>
      <vt:lpstr>Развитие устойчивого интереса к познанию через проектно-исследовательскую деятельность.</vt:lpstr>
      <vt:lpstr>Экспериментирование – один из способов решения познавательных задач.</vt:lpstr>
      <vt:lpstr>Слайд 3</vt:lpstr>
      <vt:lpstr>Этапы.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Настя</cp:lastModifiedBy>
  <cp:revision>68</cp:revision>
  <dcterms:created xsi:type="dcterms:W3CDTF">2012-08-17T15:28:45Z</dcterms:created>
  <dcterms:modified xsi:type="dcterms:W3CDTF">2014-12-23T14:13:06Z</dcterms:modified>
</cp:coreProperties>
</file>